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58E7F8-6528-ED3C-302F-CA65C3490918}" v="2" dt="2023-04-24T13:17:53.778"/>
    <p1510:client id="{EF11D877-7215-4335-ACF2-243D0CE5949E}" v="33" dt="2023-04-19T12:09:54.8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4" d="100"/>
          <a:sy n="84" d="100"/>
        </p:scale>
        <p:origin x="63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Gunnardo" userId="S::dan.gunnardo@dalsland.se::85a5f579-b214-42d8-8b7a-08461803d94e" providerId="AD" clId="Web-{7E58E7F8-6528-ED3C-302F-CA65C3490918}"/>
    <pc:docChg chg="delSld">
      <pc:chgData name="Dan Gunnardo" userId="S::dan.gunnardo@dalsland.se::85a5f579-b214-42d8-8b7a-08461803d94e" providerId="AD" clId="Web-{7E58E7F8-6528-ED3C-302F-CA65C3490918}" dt="2023-04-24T13:17:53.778" v="1"/>
      <pc:docMkLst>
        <pc:docMk/>
      </pc:docMkLst>
      <pc:sldChg chg="del">
        <pc:chgData name="Dan Gunnardo" userId="S::dan.gunnardo@dalsland.se::85a5f579-b214-42d8-8b7a-08461803d94e" providerId="AD" clId="Web-{7E58E7F8-6528-ED3C-302F-CA65C3490918}" dt="2023-04-24T13:17:49.699" v="0"/>
        <pc:sldMkLst>
          <pc:docMk/>
          <pc:sldMk cId="1149556966" sldId="262"/>
        </pc:sldMkLst>
      </pc:sldChg>
      <pc:sldChg chg="del">
        <pc:chgData name="Dan Gunnardo" userId="S::dan.gunnardo@dalsland.se::85a5f579-b214-42d8-8b7a-08461803d94e" providerId="AD" clId="Web-{7E58E7F8-6528-ED3C-302F-CA65C3490918}" dt="2023-04-24T13:17:53.778" v="1"/>
        <pc:sldMkLst>
          <pc:docMk/>
          <pc:sldMk cId="3948686424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5547BD-7DF9-5D6C-AD65-6AE9B68B8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6CA47A6-3F1F-E5BA-F52E-2BE43AE66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93F52B-CC68-CDAE-94D6-B54C52F37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D2CB-5488-4364-8402-31E51117E593}" type="datetimeFigureOut">
              <a:rPr lang="sv-SE" smtClean="0"/>
              <a:t>2023-04-24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429A489-B7A1-6D1F-1E68-0153475C1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6EEA5D-2F3B-46B4-EE73-A8DA15FB1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1DA7-E1E9-4E54-B3CD-D5676A391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514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4B8CB1-CD92-E819-4F12-5702A1292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601C441-D2D5-C48A-7133-460831E65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DB7A6CD-B0BE-F94A-5A23-4FD48FAFD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D2CB-5488-4364-8402-31E51117E593}" type="datetimeFigureOut">
              <a:rPr lang="sv-SE" smtClean="0"/>
              <a:t>2023-04-24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3EA4C95-5FB9-ACCF-BB69-A5DD184AE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28821F7-5127-868F-3B93-A4B6C91D6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1DA7-E1E9-4E54-B3CD-D5676A391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0385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522D7C65-F77D-AB1A-53D9-B0DF0E89B1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3D728B5-71E8-304A-D5BB-8167E0DA0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BB2252-341C-00B9-9CE6-274CEDD11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D2CB-5488-4364-8402-31E51117E593}" type="datetimeFigureOut">
              <a:rPr lang="sv-SE" smtClean="0"/>
              <a:t>2023-04-24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2E3F83-CB35-DA3F-4A5B-970D6F176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3A7C444-3F68-F34C-D246-F86A1DC6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1DA7-E1E9-4E54-B3CD-D5676A391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7488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993D77-7C72-DB5D-2B23-7A0165910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0F3C06-B7FC-1050-0BB8-C9FED3468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28541C-D562-0CEC-C495-4E4EB730D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D2CB-5488-4364-8402-31E51117E593}" type="datetimeFigureOut">
              <a:rPr lang="sv-SE" smtClean="0"/>
              <a:t>2023-04-24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494732F-54CA-0815-9B11-3BDFFF481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18CACDA-9BAC-6D3A-F331-70E097F4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1DA7-E1E9-4E54-B3CD-D5676A391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647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D8E5F0-682D-0870-726C-5DF538C14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87B445F-7473-2832-3994-8C82D829F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F24E0CE-8C2D-E7D7-663E-4649E26F1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D2CB-5488-4364-8402-31E51117E593}" type="datetimeFigureOut">
              <a:rPr lang="sv-SE" smtClean="0"/>
              <a:t>2023-04-24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56CFD4-6354-8214-A62C-6AC0F30A3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A6AFDF8-7046-181A-8CB7-E84037A70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1DA7-E1E9-4E54-B3CD-D5676A391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6407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72C44B-4286-B2B6-C5DB-ACBBD3AFB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07111D-330E-33AE-D05D-9D18F3969B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44963C6-ECC3-B11E-9680-642B5DBD4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65CCB65-3C45-4132-A70A-553165B04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D2CB-5488-4364-8402-31E51117E593}" type="datetimeFigureOut">
              <a:rPr lang="sv-SE" smtClean="0"/>
              <a:t>2023-04-24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E328B40-9149-2F03-7C1D-E80ECC054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CCFAD37-33D1-E330-5AAB-58BC5501B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1DA7-E1E9-4E54-B3CD-D5676A391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8272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D0A8EC-C8DC-5167-FB44-C45AF0029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1552F74-6D35-16AD-C43F-DCA730A10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5BF7F5-298F-01F6-4979-B059DB961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DA4D332-616A-80C7-CFF3-14C61CD515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7F4DCBD-C44B-913C-F362-AE2193C1B6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C77C547-ED55-6DFE-35EA-FC8B9D45D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D2CB-5488-4364-8402-31E51117E593}" type="datetimeFigureOut">
              <a:rPr lang="sv-SE" smtClean="0"/>
              <a:t>2023-04-24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A707010-183A-C358-9DD9-6EB2B901E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83DB678-50A5-395D-7F43-C9ED8A546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1DA7-E1E9-4E54-B3CD-D5676A391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271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628F86-7CF6-82F5-1FAC-A82B10B4C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106693F-9AB9-F872-90F7-61924C547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D2CB-5488-4364-8402-31E51117E593}" type="datetimeFigureOut">
              <a:rPr lang="sv-SE" smtClean="0"/>
              <a:t>2023-04-24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F20EFC3-3363-CA07-C022-0F067DFD4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67DD562-4C76-50FA-BFD4-E2363176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1DA7-E1E9-4E54-B3CD-D5676A391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0618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715D3AC-43EB-2901-862E-41D3C3FDA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D2CB-5488-4364-8402-31E51117E593}" type="datetimeFigureOut">
              <a:rPr lang="sv-SE" smtClean="0"/>
              <a:t>2023-04-24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39F47E4-C9CE-072F-BBDB-8BD81AE60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FA5A8C6-6E7B-51DB-C4B3-46C40501D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1DA7-E1E9-4E54-B3CD-D5676A391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680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93A629-EAFD-5718-5EE3-4F853DE67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7EE9E6-5EAF-EB4D-EEEE-F9BD99A16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97C651C-2BF5-935C-3EC0-D73255CDE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60B70A9-ABD7-EC2E-7BC4-4A24FCA1D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D2CB-5488-4364-8402-31E51117E593}" type="datetimeFigureOut">
              <a:rPr lang="sv-SE" smtClean="0"/>
              <a:t>2023-04-24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9ED8D9-93FF-1A7F-BFAE-209E6AD98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F9E065A-6A5C-1C04-0CAE-F414A46D7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1DA7-E1E9-4E54-B3CD-D5676A391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2819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F76A1-474C-1DAE-AEA3-DCAD0498C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B24830F-F691-1795-515A-4CE455E21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41669-4684-50C1-74A6-D393366392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3D7846A-CBE4-28C3-2972-A5B103403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D2CB-5488-4364-8402-31E51117E593}" type="datetimeFigureOut">
              <a:rPr lang="sv-SE" smtClean="0"/>
              <a:t>2023-04-24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F12CD73-0654-351E-FF3A-D1C2A9A6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929CAC9-2151-BB61-0E75-E239F4585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1DA7-E1E9-4E54-B3CD-D5676A391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939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D9BD793-7761-48F3-F914-68AE2DB45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0DE41FC-AB7A-8C8E-E1E3-7715E8A4D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C99DF5-2BFD-9C99-2D1E-3584F5DE4A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9D2CB-5488-4364-8402-31E51117E593}" type="datetimeFigureOut">
              <a:rPr lang="sv-SE" smtClean="0"/>
              <a:t>2023-04-24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EAA852-EDB6-E076-738D-446415B66E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B107472-2D5D-95DA-5C92-67B87419AD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1DA7-E1E9-4E54-B3CD-D5676A3913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570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CEE47B07-D71E-2DBD-AC7F-0A49DA0C2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>
                <a:latin typeface="Arial Black" panose="020B0A04020102020204" pitchFamily="34" charset="0"/>
              </a:rPr>
              <a:t>Jämförelse inspektörer/10 000 inv. kommuner </a:t>
            </a:r>
            <a:r>
              <a:rPr lang="sv-SE" sz="3200" dirty="0" err="1">
                <a:latin typeface="Arial Black" panose="020B0A04020102020204" pitchFamily="34" charset="0"/>
              </a:rPr>
              <a:t>fyrbodal</a:t>
            </a:r>
            <a:endParaRPr lang="sv-SE" sz="3200" dirty="0">
              <a:latin typeface="Arial Black" panose="020B0A04020102020204" pitchFamily="34" charset="0"/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446814F-683E-6685-7402-FE87EDFDF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799" y="1614122"/>
            <a:ext cx="10944402" cy="4878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728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92C09B-CE3D-A61E-7B85-20EFA03DE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latin typeface="Arial Black" panose="020B0A04020102020204" pitchFamily="34" charset="0"/>
              </a:rPr>
              <a:t>Jämförelse taxor Fyrbodal 2017-2023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9220FA2F-047F-013D-78DF-1F7BD2F83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040" y="1550503"/>
            <a:ext cx="11091922" cy="485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173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7DED6D6-B6E4-8C4A-5471-98915A0EE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561"/>
          </a:xfrm>
        </p:spPr>
        <p:txBody>
          <a:bodyPr>
            <a:normAutofit/>
          </a:bodyPr>
          <a:lstStyle/>
          <a:p>
            <a:r>
              <a:rPr lang="sv-SE" sz="3200" dirty="0">
                <a:latin typeface="Arial Black" panose="020B0A04020102020204" pitchFamily="34" charset="0"/>
              </a:rPr>
              <a:t>Kalkyl/prognos oförändrad avgift 2023-2025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0DB2F69E-D2FA-8D58-ECAE-EB1897467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117" y="1124541"/>
            <a:ext cx="11124877" cy="4401615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912B1423-F62E-5938-9C32-049B3717A5FE}"/>
              </a:ext>
            </a:extLst>
          </p:cNvPr>
          <p:cNvSpPr txBox="1"/>
          <p:nvPr/>
        </p:nvSpPr>
        <p:spPr>
          <a:xfrm>
            <a:off x="376117" y="5804452"/>
            <a:ext cx="1108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Not* Uppräkning lönekostnad 3% per år 2023, 2024, 2025. Extra uppräkning av inspektörers löner 2023 med hänsyn till löneskillnader inom Fyrbodal.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Not** Uppräkning övriga kostnader 2% per år 2023, 2024 samt konsultkostnader. 1% 2025 samt konsultkostnader (lägre sådana)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8377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3">
            <a:extLst>
              <a:ext uri="{FF2B5EF4-FFF2-40B4-BE49-F238E27FC236}">
                <a16:creationId xmlns:a16="http://schemas.microsoft.com/office/drawing/2014/main" id="{CB304C56-413A-5087-718E-824B8B130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9389"/>
          </a:xfrm>
        </p:spPr>
        <p:txBody>
          <a:bodyPr>
            <a:normAutofit/>
          </a:bodyPr>
          <a:lstStyle/>
          <a:p>
            <a:r>
              <a:rPr lang="sv-SE" sz="3200" dirty="0">
                <a:latin typeface="Arial Black" panose="020B0A04020102020204" pitchFamily="34" charset="0"/>
              </a:rPr>
              <a:t>Kalkyl/prognos oförändrad avgift 2026-2028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1CACECF0-05C4-7F1F-1598-F4036FEA3E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649" y="1284513"/>
            <a:ext cx="11112255" cy="4235963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30F87841-2FD6-5E62-79B7-0F4AB4CD85B1}"/>
              </a:ext>
            </a:extLst>
          </p:cNvPr>
          <p:cNvSpPr txBox="1"/>
          <p:nvPr/>
        </p:nvSpPr>
        <p:spPr>
          <a:xfrm>
            <a:off x="496649" y="5804452"/>
            <a:ext cx="11027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Not* Uppräkning lönekostnad 2% per år 2026, 2027, 2028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Not** Uppräkning övriga kostnader 1% per år 2026, 2027, 2028, ingen konsultkostnad något av åren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3872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3">
            <a:extLst>
              <a:ext uri="{FF2B5EF4-FFF2-40B4-BE49-F238E27FC236}">
                <a16:creationId xmlns:a16="http://schemas.microsoft.com/office/drawing/2014/main" id="{8CD9441E-5FD5-1709-769B-19B157FA7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494"/>
          </a:xfrm>
        </p:spPr>
        <p:txBody>
          <a:bodyPr>
            <a:noAutofit/>
          </a:bodyPr>
          <a:lstStyle/>
          <a:p>
            <a:r>
              <a:rPr lang="sv-SE" sz="2800" dirty="0">
                <a:latin typeface="Arial Black" panose="020B0A04020102020204" pitchFamily="34" charset="0"/>
              </a:rPr>
              <a:t>Kalkyl/prognos vid uppräkning av avgift enligt lägsta 25:e percentilen Fyrbodal och PKV 2023-2025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CC022481-68EB-F44E-E46A-1E5E8605C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94" y="1370180"/>
            <a:ext cx="11101055" cy="411763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201B682F-6164-C828-AE1C-837E7DE727ED}"/>
              </a:ext>
            </a:extLst>
          </p:cNvPr>
          <p:cNvSpPr txBox="1"/>
          <p:nvPr/>
        </p:nvSpPr>
        <p:spPr>
          <a:xfrm>
            <a:off x="477078" y="5759016"/>
            <a:ext cx="11370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/>
              <a:t>Not* Uppräkning lönekostnad 3% per år 2023, 2024, 2025. 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Extra uppräkning av inspektörers löner 2023 med hänsyn till löneskillnader inom Fyrbodal.</a:t>
            </a:r>
            <a:r>
              <a:rPr lang="sv-SE" sz="1200" dirty="0"/>
              <a:t> </a:t>
            </a:r>
          </a:p>
          <a:p>
            <a:r>
              <a:rPr lang="sv-SE" sz="1200" dirty="0"/>
              <a:t>Not** Uppräkning övriga kostnader 2% per år 2023, 2024 samt konsultkostnader. 1% 2025 samt konsultkostnader (lägre sådana)</a:t>
            </a:r>
          </a:p>
          <a:p>
            <a:r>
              <a:rPr lang="sv-SE" sz="1200" dirty="0"/>
              <a:t>Not*** PKV 2024 = 3,7%. Antagen PKV 2025 = 1%</a:t>
            </a:r>
          </a:p>
        </p:txBody>
      </p:sp>
    </p:spTree>
    <p:extLst>
      <p:ext uri="{BB962C8B-B14F-4D97-AF65-F5344CB8AC3E}">
        <p14:creationId xmlns:p14="http://schemas.microsoft.com/office/powerpoint/2010/main" val="1739897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09C60968-5D3C-3A82-B6C0-D531FF4E4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8686"/>
          </a:xfrm>
        </p:spPr>
        <p:txBody>
          <a:bodyPr>
            <a:normAutofit/>
          </a:bodyPr>
          <a:lstStyle/>
          <a:p>
            <a:r>
              <a:rPr lang="sv-SE" sz="2800" dirty="0">
                <a:latin typeface="Arial Black" panose="020B0A04020102020204" pitchFamily="34" charset="0"/>
              </a:rPr>
              <a:t>Kalkyl/prognos vid fortsatt uppräkning av avgifter  enligt PKV 2026-2028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8ADBB27D-F636-BC67-30F7-957380B69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399" y="1431236"/>
            <a:ext cx="11165903" cy="4060844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D5F0A977-1A0D-BFF9-FA3B-8407180F3D68}"/>
              </a:ext>
            </a:extLst>
          </p:cNvPr>
          <p:cNvSpPr txBox="1"/>
          <p:nvPr/>
        </p:nvSpPr>
        <p:spPr>
          <a:xfrm>
            <a:off x="376117" y="5793093"/>
            <a:ext cx="11391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Not* Uppräkning lönekostnad 2% per år 2026, 2027, 2028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Not** Uppräkning övriga kostnader 1% per år 2026, 2027, 2028, ingen konsultkostnad något av åren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Not*** Antagen PKV 2026-2028 = 1,5% per år</a:t>
            </a:r>
          </a:p>
        </p:txBody>
      </p:sp>
    </p:spTree>
    <p:extLst>
      <p:ext uri="{BB962C8B-B14F-4D97-AF65-F5344CB8AC3E}">
        <p14:creationId xmlns:p14="http://schemas.microsoft.com/office/powerpoint/2010/main" val="232569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025525-7751-EEF7-2B01-310A90CCD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4751"/>
          </a:xfrm>
        </p:spPr>
        <p:txBody>
          <a:bodyPr>
            <a:normAutofit fontScale="90000"/>
          </a:bodyPr>
          <a:lstStyle/>
          <a:p>
            <a:r>
              <a:rPr lang="sv-SE" sz="2400" b="1" dirty="0">
                <a:latin typeface="Arial Black" panose="020B0A04020102020204" pitchFamily="34" charset="0"/>
              </a:rPr>
              <a:t>Scenario oförändrad avgift i jämförelse med lägsta 25:e percentilen Fyrbodal 2023-2028 och uppräkning PKV - Miljöbalken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4D0A6BF-D3F2-418D-D3A3-16984E4B8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05069"/>
            <a:ext cx="7248910" cy="491561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782F8E30-12F8-0462-3B46-A6651EB24C9E}"/>
              </a:ext>
            </a:extLst>
          </p:cNvPr>
          <p:cNvSpPr txBox="1"/>
          <p:nvPr/>
        </p:nvSpPr>
        <p:spPr>
          <a:xfrm>
            <a:off x="8524934" y="1505069"/>
            <a:ext cx="24365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PKV beräknat enligt följande: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2024 = 3,7%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2025 = 1 % (antagande)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2026 = 1,5% (antagande)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2027 = 1,5% (antagande)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2028 = 1,5% (antagande)</a:t>
            </a:r>
          </a:p>
        </p:txBody>
      </p:sp>
    </p:spTree>
    <p:extLst>
      <p:ext uri="{BB962C8B-B14F-4D97-AF65-F5344CB8AC3E}">
        <p14:creationId xmlns:p14="http://schemas.microsoft.com/office/powerpoint/2010/main" val="423783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9FB3AA5F-C886-2844-E481-B2AD878B4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sz="2400" b="1" dirty="0">
                <a:latin typeface="Arial Black" panose="020B0A04020102020204" pitchFamily="34" charset="0"/>
              </a:rPr>
              <a:t>Scenario oförändrad avgift i jämförelse med lägsta 25:e percentilen Fyrbodal 2023-2028 och uppräkning PKV - Livsmedel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2F45700-41C9-37AD-2F10-9C471E6DB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750" y="1692290"/>
            <a:ext cx="6974114" cy="4800585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CB165295-436C-3340-5E63-C7BA0C4959F7}"/>
              </a:ext>
            </a:extLst>
          </p:cNvPr>
          <p:cNvSpPr txBox="1"/>
          <p:nvPr/>
        </p:nvSpPr>
        <p:spPr>
          <a:xfrm>
            <a:off x="8320471" y="1690688"/>
            <a:ext cx="23910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PKV beräknat enligt följande: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= 3,7%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2025 = 1 % (antagande)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2026 = 1,5% (antagande)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2027 = 1,5% (antagande)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2028 = 1,5% (antagande)</a:t>
            </a: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0483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934DE5061315748A2147B558B7AAC56" ma:contentTypeVersion="12" ma:contentTypeDescription="Skapa ett nytt dokument." ma:contentTypeScope="" ma:versionID="807af5711ebad0f0eeb522191a11ac30">
  <xsd:schema xmlns:xsd="http://www.w3.org/2001/XMLSchema" xmlns:xs="http://www.w3.org/2001/XMLSchema" xmlns:p="http://schemas.microsoft.com/office/2006/metadata/properties" xmlns:ns2="90438c40-5fe8-482c-a6e2-dc0e7b2b760e" xmlns:ns3="49af85ce-74e2-4051-bcef-5f1797cd7184" xmlns:ns4="bc8b16cc-5f04-42ed-bd5b-a711b69ce0aa" targetNamespace="http://schemas.microsoft.com/office/2006/metadata/properties" ma:root="true" ma:fieldsID="7b10be2dfc26eaf45c80bc35d39c7154" ns2:_="" ns3:_="" ns4:_="">
    <xsd:import namespace="90438c40-5fe8-482c-a6e2-dc0e7b2b760e"/>
    <xsd:import namespace="49af85ce-74e2-4051-bcef-5f1797cd7184"/>
    <xsd:import namespace="bc8b16cc-5f04-42ed-bd5b-a711b69ce0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4:TaxCatchAll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438c40-5fe8-482c-a6e2-dc0e7b2b76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ildmarkeringar" ma:readOnly="false" ma:fieldId="{5cf76f15-5ced-4ddc-b409-7134ff3c332f}" ma:taxonomyMulti="true" ma:sspId="ed3c7b60-f66c-42a2-ad4e-1ce4044d23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af85ce-74e2-4051-bcef-5f1797cd718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8b16cc-5f04-42ed-bd5b-a711b69ce0aa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89939fc7-c473-4c06-a863-aa9f91b9c599}" ma:internalName="TaxCatchAll" ma:showField="CatchAllData" ma:web="bc8b16cc-5f04-42ed-bd5b-a711b69ce0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0438c40-5fe8-482c-a6e2-dc0e7b2b760e">
      <Terms xmlns="http://schemas.microsoft.com/office/infopath/2007/PartnerControls"/>
    </lcf76f155ced4ddcb4097134ff3c332f>
    <TaxCatchAll xmlns="bc8b16cc-5f04-42ed-bd5b-a711b69ce0aa" xsi:nil="true"/>
    <SharedWithUsers xmlns="49af85ce-74e2-4051-bcef-5f1797cd7184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A5BA536-095C-4EAE-A737-FA081EF0306A}"/>
</file>

<file path=customXml/itemProps2.xml><?xml version="1.0" encoding="utf-8"?>
<ds:datastoreItem xmlns:ds="http://schemas.openxmlformats.org/officeDocument/2006/customXml" ds:itemID="{D84B7B81-F197-4F5F-98A2-6052F230CFDD}"/>
</file>

<file path=customXml/itemProps3.xml><?xml version="1.0" encoding="utf-8"?>
<ds:datastoreItem xmlns:ds="http://schemas.openxmlformats.org/officeDocument/2006/customXml" ds:itemID="{53B9CD6A-A47F-4729-987E-2D8BA3C47B9D}"/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435</Words>
  <Application>Microsoft Office PowerPoint</Application>
  <PresentationFormat>Bredbild</PresentationFormat>
  <Paragraphs>36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Office-tema</vt:lpstr>
      <vt:lpstr>Jämförelse inspektörer/10 000 inv. kommuner fyrbodal</vt:lpstr>
      <vt:lpstr>Jämförelse taxor Fyrbodal 2017-2023</vt:lpstr>
      <vt:lpstr>Kalkyl/prognos oförändrad avgift 2023-2025</vt:lpstr>
      <vt:lpstr>Kalkyl/prognos oförändrad avgift 2026-2028</vt:lpstr>
      <vt:lpstr>Kalkyl/prognos vid uppräkning av avgift enligt lägsta 25:e percentilen Fyrbodal och PKV 2023-2025</vt:lpstr>
      <vt:lpstr>Kalkyl/prognos vid fortsatt uppräkning av avgifter  enligt PKV 2026-2028</vt:lpstr>
      <vt:lpstr>Scenario oförändrad avgift i jämförelse med lägsta 25:e percentilen Fyrbodal 2023-2028 och uppräkning PKV - Miljöbalken</vt:lpstr>
      <vt:lpstr>Scenario oförändrad avgift i jämförelse med lägsta 25:e percentilen Fyrbodal 2023-2028 och uppräkning PKV - Livsmedel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Gunnardo</dc:creator>
  <cp:lastModifiedBy>Dan Gunnardo</cp:lastModifiedBy>
  <cp:revision>4</cp:revision>
  <dcterms:created xsi:type="dcterms:W3CDTF">2023-04-12T09:36:22Z</dcterms:created>
  <dcterms:modified xsi:type="dcterms:W3CDTF">2023-04-24T13:18:00Z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0x0101001934DE5061315748A2147B558B7AAC56</vt:lpwstr>
  </property>
  <property fmtid="{D5CDD505-2E9C-101B-9397-08002B2CF9AE}" pid="3" name="Order">
    <vt:r8>730100</vt:r8>
  </property>
  <property fmtid="{D5CDD505-2E9C-101B-9397-08002B2CF9AE}" pid="4" name="TriggerFlowInfo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_ColorHex">
    <vt:lpwstr/>
  </property>
  <property fmtid="{D5CDD505-2E9C-101B-9397-08002B2CF9AE}" pid="8" name="_Emoji">
    <vt:lpwstr/>
  </property>
  <property fmtid="{D5CDD505-2E9C-101B-9397-08002B2CF9AE}" pid="9" name="ComplianceAssetId">
    <vt:lpwstr/>
  </property>
  <property fmtid="{D5CDD505-2E9C-101B-9397-08002B2CF9AE}" pid="10" name="_ExtendedDescription">
    <vt:lpwstr/>
  </property>
  <property fmtid="{D5CDD505-2E9C-101B-9397-08002B2CF9AE}" pid="11" name="_ColorTag">
    <vt:lpwstr/>
  </property>
  <property fmtid="{D5CDD505-2E9C-101B-9397-08002B2CF9AE}" pid="12" name="MediaServiceImageTags">
    <vt:lpwstr/>
  </property>
</Properties>
</file>